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57" r:id="rId11"/>
    <p:sldId id="258" r:id="rId12"/>
    <p:sldId id="259" r:id="rId13"/>
    <p:sldId id="26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2112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an\Desktop\CO%20Project\CASSCF_Onl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an\Desktop\CO%20Project\CASSCF_Onl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Uncorrected Adibatic PECs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Grond State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PT!$A$1:$A$35</c:f>
              <c:numCache>
                <c:formatCode>General</c:formatCode>
                <c:ptCount val="35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3.1282999999999999</c:v>
                </c:pt>
                <c:pt idx="27">
                  <c:v>3.2282999999999999</c:v>
                </c:pt>
                <c:pt idx="28">
                  <c:v>3.3283</c:v>
                </c:pt>
                <c:pt idx="29">
                  <c:v>3.4283000000000001</c:v>
                </c:pt>
                <c:pt idx="30">
                  <c:v>3.6282999999999999</c:v>
                </c:pt>
                <c:pt idx="31">
                  <c:v>3.7282999999999999</c:v>
                </c:pt>
                <c:pt idx="32">
                  <c:v>3.8283</c:v>
                </c:pt>
                <c:pt idx="33">
                  <c:v>3.9283000000000001</c:v>
                </c:pt>
                <c:pt idx="34">
                  <c:v>4.0282999999999998</c:v>
                </c:pt>
              </c:numCache>
            </c:numRef>
          </c:xVal>
          <c:yVal>
            <c:numRef>
              <c:f>PT!$B$1:$B$35</c:f>
              <c:numCache>
                <c:formatCode>General</c:formatCode>
                <c:ptCount val="35"/>
                <c:pt idx="0">
                  <c:v>-108.63231336</c:v>
                </c:pt>
                <c:pt idx="1">
                  <c:v>-110.94032025999999</c:v>
                </c:pt>
                <c:pt idx="2">
                  <c:v>-112.14548881</c:v>
                </c:pt>
                <c:pt idx="3">
                  <c:v>-112.75938897</c:v>
                </c:pt>
                <c:pt idx="4">
                  <c:v>-113.05521082</c:v>
                </c:pt>
                <c:pt idx="5">
                  <c:v>-113.17943409</c:v>
                </c:pt>
                <c:pt idx="6">
                  <c:v>-113.21195942</c:v>
                </c:pt>
                <c:pt idx="7">
                  <c:v>-113.19865907000001</c:v>
                </c:pt>
                <c:pt idx="8">
                  <c:v>-113.16422674</c:v>
                </c:pt>
                <c:pt idx="9">
                  <c:v>-113.12119174</c:v>
                </c:pt>
                <c:pt idx="10">
                  <c:v>-113.07578988</c:v>
                </c:pt>
                <c:pt idx="11">
                  <c:v>-113.03240689</c:v>
                </c:pt>
                <c:pt idx="12">
                  <c:v>-112.99332698000001</c:v>
                </c:pt>
                <c:pt idx="13">
                  <c:v>-112.95893354</c:v>
                </c:pt>
                <c:pt idx="14">
                  <c:v>-112.92934648000001</c:v>
                </c:pt>
                <c:pt idx="15">
                  <c:v>-112.90439284</c:v>
                </c:pt>
                <c:pt idx="16">
                  <c:v>-112.88385028</c:v>
                </c:pt>
                <c:pt idx="17">
                  <c:v>-112.86684208</c:v>
                </c:pt>
                <c:pt idx="18">
                  <c:v>-112.85326132</c:v>
                </c:pt>
                <c:pt idx="19">
                  <c:v>-112.84248242</c:v>
                </c:pt>
                <c:pt idx="20">
                  <c:v>-112.83409700999999</c:v>
                </c:pt>
                <c:pt idx="21">
                  <c:v>-112.82773965</c:v>
                </c:pt>
                <c:pt idx="22">
                  <c:v>-112.82736142</c:v>
                </c:pt>
                <c:pt idx="23">
                  <c:v>-112.82396768</c:v>
                </c:pt>
                <c:pt idx="24">
                  <c:v>-112.82087797</c:v>
                </c:pt>
                <c:pt idx="25">
                  <c:v>-112.81847025</c:v>
                </c:pt>
                <c:pt idx="26">
                  <c:v>-112.74326895999999</c:v>
                </c:pt>
                <c:pt idx="27">
                  <c:v>-112.81851272</c:v>
                </c:pt>
                <c:pt idx="28">
                  <c:v>-112.73943315</c:v>
                </c:pt>
                <c:pt idx="29">
                  <c:v>-112.74101002</c:v>
                </c:pt>
                <c:pt idx="30">
                  <c:v>-112.73874234</c:v>
                </c:pt>
                <c:pt idx="31">
                  <c:v>-112.73854924</c:v>
                </c:pt>
                <c:pt idx="32">
                  <c:v>-112.73844756</c:v>
                </c:pt>
                <c:pt idx="33">
                  <c:v>-112.81321075</c:v>
                </c:pt>
                <c:pt idx="34">
                  <c:v>-112.81314283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AC6-4AA4-B6F4-CA86B9838663}"/>
            </c:ext>
          </c:extLst>
        </c:ser>
        <c:ser>
          <c:idx val="1"/>
          <c:order val="1"/>
          <c:tx>
            <c:v>1st Excited State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PT!$A$1:$A$35</c:f>
              <c:numCache>
                <c:formatCode>General</c:formatCode>
                <c:ptCount val="35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3.1282999999999999</c:v>
                </c:pt>
                <c:pt idx="27">
                  <c:v>3.2282999999999999</c:v>
                </c:pt>
                <c:pt idx="28">
                  <c:v>3.3283</c:v>
                </c:pt>
                <c:pt idx="29">
                  <c:v>3.4283000000000001</c:v>
                </c:pt>
                <c:pt idx="30">
                  <c:v>3.6282999999999999</c:v>
                </c:pt>
                <c:pt idx="31">
                  <c:v>3.7282999999999999</c:v>
                </c:pt>
                <c:pt idx="32">
                  <c:v>3.8283</c:v>
                </c:pt>
                <c:pt idx="33">
                  <c:v>3.9283000000000001</c:v>
                </c:pt>
                <c:pt idx="34">
                  <c:v>4.0282999999999998</c:v>
                </c:pt>
              </c:numCache>
            </c:numRef>
          </c:xVal>
          <c:yVal>
            <c:numRef>
              <c:f>PT!$C$1:$C$35</c:f>
              <c:numCache>
                <c:formatCode>General</c:formatCode>
                <c:ptCount val="35"/>
                <c:pt idx="0">
                  <c:v>-108.28501245</c:v>
                </c:pt>
                <c:pt idx="1">
                  <c:v>-110.56548619</c:v>
                </c:pt>
                <c:pt idx="2">
                  <c:v>-111.75662376</c:v>
                </c:pt>
                <c:pt idx="3">
                  <c:v>-112.36603046</c:v>
                </c:pt>
                <c:pt idx="4">
                  <c:v>-112.67481573000001</c:v>
                </c:pt>
                <c:pt idx="5">
                  <c:v>-112.83237919</c:v>
                </c:pt>
                <c:pt idx="6">
                  <c:v>-112.90037289</c:v>
                </c:pt>
                <c:pt idx="7">
                  <c:v>-112.92113797</c:v>
                </c:pt>
                <c:pt idx="8">
                  <c:v>-112.91958739</c:v>
                </c:pt>
                <c:pt idx="9">
                  <c:v>-112.92376787000001</c:v>
                </c:pt>
                <c:pt idx="10">
                  <c:v>-112.91803278</c:v>
                </c:pt>
                <c:pt idx="11">
                  <c:v>-112.90692312</c:v>
                </c:pt>
                <c:pt idx="12">
                  <c:v>-112.89404396</c:v>
                </c:pt>
                <c:pt idx="13">
                  <c:v>-112.88003843</c:v>
                </c:pt>
                <c:pt idx="14">
                  <c:v>-112.86774947000001</c:v>
                </c:pt>
                <c:pt idx="15">
                  <c:v>-112.85666576</c:v>
                </c:pt>
                <c:pt idx="16">
                  <c:v>-112.84689459000001</c:v>
                </c:pt>
                <c:pt idx="17">
                  <c:v>-112.8389468</c:v>
                </c:pt>
                <c:pt idx="18">
                  <c:v>-112.83245091000001</c:v>
                </c:pt>
                <c:pt idx="19">
                  <c:v>-112.82732706</c:v>
                </c:pt>
                <c:pt idx="20">
                  <c:v>-112.82343112</c:v>
                </c:pt>
                <c:pt idx="21">
                  <c:v>-112.82048355000001</c:v>
                </c:pt>
                <c:pt idx="22">
                  <c:v>-112.81912072999999</c:v>
                </c:pt>
                <c:pt idx="23">
                  <c:v>-112.81755711</c:v>
                </c:pt>
                <c:pt idx="24">
                  <c:v>-112.81637422999999</c:v>
                </c:pt>
                <c:pt idx="25">
                  <c:v>-112.81347798</c:v>
                </c:pt>
                <c:pt idx="26">
                  <c:v>-112.7402144</c:v>
                </c:pt>
                <c:pt idx="27">
                  <c:v>-112.81560054000001</c:v>
                </c:pt>
                <c:pt idx="28">
                  <c:v>-112.7375933</c:v>
                </c:pt>
                <c:pt idx="29">
                  <c:v>-112.73993551</c:v>
                </c:pt>
                <c:pt idx="30">
                  <c:v>-112.73775575000001</c:v>
                </c:pt>
                <c:pt idx="31">
                  <c:v>-112.73833432000001</c:v>
                </c:pt>
                <c:pt idx="32">
                  <c:v>-112.73825282</c:v>
                </c:pt>
                <c:pt idx="33">
                  <c:v>-112.81310271</c:v>
                </c:pt>
                <c:pt idx="34">
                  <c:v>-112.81305299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AC6-4AA4-B6F4-CA86B9838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12408"/>
        <c:axId val="408812736"/>
      </c:scatterChart>
      <c:valAx>
        <c:axId val="408812408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C-O</a:t>
                </a:r>
                <a:r>
                  <a:rPr lang="en-US" baseline="0"/>
                  <a:t> seperation (Angstroms)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736"/>
        <c:crosses val="autoZero"/>
        <c:crossBetween val="midCat"/>
      </c:valAx>
      <c:valAx>
        <c:axId val="408812736"/>
        <c:scaling>
          <c:orientation val="minMax"/>
          <c:max val="-112.6"/>
          <c:min val="-11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Energy(Hartrees)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Corrected</a:t>
            </a:r>
            <a:r>
              <a:rPr lang="en-US" baseline="0"/>
              <a:t> </a:t>
            </a:r>
            <a:r>
              <a:rPr lang="en-US"/>
              <a:t>Adibatic PECs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Ground State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PT_RemovedBad!$A$1:$A$29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  <c:pt idx="28">
                  <c:v>4.0282999999999998</c:v>
                </c:pt>
              </c:numCache>
            </c:numRef>
          </c:xVal>
          <c:yVal>
            <c:numRef>
              <c:f>PT_RemovedBad!$B$1:$B$29</c:f>
              <c:numCache>
                <c:formatCode>General</c:formatCode>
                <c:ptCount val="29"/>
                <c:pt idx="0">
                  <c:v>-108.63231336</c:v>
                </c:pt>
                <c:pt idx="1">
                  <c:v>-110.94032025999999</c:v>
                </c:pt>
                <c:pt idx="2">
                  <c:v>-112.14548881</c:v>
                </c:pt>
                <c:pt idx="3">
                  <c:v>-112.75938897</c:v>
                </c:pt>
                <c:pt idx="4">
                  <c:v>-113.05521082</c:v>
                </c:pt>
                <c:pt idx="5">
                  <c:v>-113.17943409</c:v>
                </c:pt>
                <c:pt idx="6">
                  <c:v>-113.21195942</c:v>
                </c:pt>
                <c:pt idx="7">
                  <c:v>-113.19865907000001</c:v>
                </c:pt>
                <c:pt idx="8">
                  <c:v>-113.16422674</c:v>
                </c:pt>
                <c:pt idx="9">
                  <c:v>-113.12119174</c:v>
                </c:pt>
                <c:pt idx="10">
                  <c:v>-113.07578988</c:v>
                </c:pt>
                <c:pt idx="11">
                  <c:v>-113.03240689</c:v>
                </c:pt>
                <c:pt idx="12">
                  <c:v>-112.99332698000001</c:v>
                </c:pt>
                <c:pt idx="13">
                  <c:v>-112.95893354</c:v>
                </c:pt>
                <c:pt idx="14">
                  <c:v>-112.92934648000001</c:v>
                </c:pt>
                <c:pt idx="15">
                  <c:v>-112.90439284</c:v>
                </c:pt>
                <c:pt idx="16">
                  <c:v>-112.88385028</c:v>
                </c:pt>
                <c:pt idx="17">
                  <c:v>-112.86684208</c:v>
                </c:pt>
                <c:pt idx="18">
                  <c:v>-112.85326132</c:v>
                </c:pt>
                <c:pt idx="19">
                  <c:v>-112.84248242</c:v>
                </c:pt>
                <c:pt idx="20">
                  <c:v>-112.83409700999999</c:v>
                </c:pt>
                <c:pt idx="21">
                  <c:v>-112.82773965</c:v>
                </c:pt>
                <c:pt idx="22">
                  <c:v>-112.82736142</c:v>
                </c:pt>
                <c:pt idx="23">
                  <c:v>-112.82396768</c:v>
                </c:pt>
                <c:pt idx="24">
                  <c:v>-112.82087797</c:v>
                </c:pt>
                <c:pt idx="25">
                  <c:v>-112.81847025</c:v>
                </c:pt>
                <c:pt idx="26">
                  <c:v>-112.81851272</c:v>
                </c:pt>
                <c:pt idx="27">
                  <c:v>-112.81321075</c:v>
                </c:pt>
                <c:pt idx="28">
                  <c:v>-112.81314283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AE-41B3-B477-E08A3FCB4400}"/>
            </c:ext>
          </c:extLst>
        </c:ser>
        <c:ser>
          <c:idx val="1"/>
          <c:order val="1"/>
          <c:tx>
            <c:v>1st Excited State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PT_RemovedBad!$A$1:$A$29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  <c:pt idx="28">
                  <c:v>4.0282999999999998</c:v>
                </c:pt>
              </c:numCache>
            </c:numRef>
          </c:xVal>
          <c:yVal>
            <c:numRef>
              <c:f>PT_RemovedBad!$C$1:$C$29</c:f>
              <c:numCache>
                <c:formatCode>General</c:formatCode>
                <c:ptCount val="29"/>
                <c:pt idx="0">
                  <c:v>-108.28501245</c:v>
                </c:pt>
                <c:pt idx="1">
                  <c:v>-110.56548619</c:v>
                </c:pt>
                <c:pt idx="2">
                  <c:v>-111.75662376</c:v>
                </c:pt>
                <c:pt idx="3">
                  <c:v>-112.36603046</c:v>
                </c:pt>
                <c:pt idx="4">
                  <c:v>-112.67481573000001</c:v>
                </c:pt>
                <c:pt idx="5">
                  <c:v>-112.83237919</c:v>
                </c:pt>
                <c:pt idx="6">
                  <c:v>-112.90037289</c:v>
                </c:pt>
                <c:pt idx="7">
                  <c:v>-112.92113797</c:v>
                </c:pt>
                <c:pt idx="8">
                  <c:v>-112.91958739</c:v>
                </c:pt>
                <c:pt idx="9">
                  <c:v>-112.92376787000001</c:v>
                </c:pt>
                <c:pt idx="10">
                  <c:v>-112.91803278</c:v>
                </c:pt>
                <c:pt idx="11">
                  <c:v>-112.90692312</c:v>
                </c:pt>
                <c:pt idx="12">
                  <c:v>-112.89404396</c:v>
                </c:pt>
                <c:pt idx="13">
                  <c:v>-112.88003843</c:v>
                </c:pt>
                <c:pt idx="14">
                  <c:v>-112.86774947000001</c:v>
                </c:pt>
                <c:pt idx="15">
                  <c:v>-112.85666576</c:v>
                </c:pt>
                <c:pt idx="16">
                  <c:v>-112.84689459000001</c:v>
                </c:pt>
                <c:pt idx="17">
                  <c:v>-112.8389468</c:v>
                </c:pt>
                <c:pt idx="18">
                  <c:v>-112.83245091000001</c:v>
                </c:pt>
                <c:pt idx="19">
                  <c:v>-112.82732706</c:v>
                </c:pt>
                <c:pt idx="20">
                  <c:v>-112.82343112</c:v>
                </c:pt>
                <c:pt idx="21">
                  <c:v>-112.82048355000001</c:v>
                </c:pt>
                <c:pt idx="22">
                  <c:v>-112.81912072999999</c:v>
                </c:pt>
                <c:pt idx="23">
                  <c:v>-112.81755711</c:v>
                </c:pt>
                <c:pt idx="24">
                  <c:v>-112.81637422999999</c:v>
                </c:pt>
                <c:pt idx="25">
                  <c:v>-112.81347798</c:v>
                </c:pt>
                <c:pt idx="26">
                  <c:v>-112.81560054000001</c:v>
                </c:pt>
                <c:pt idx="27">
                  <c:v>-112.81310271</c:v>
                </c:pt>
                <c:pt idx="28">
                  <c:v>-112.81305299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AE-41B3-B477-E08A3FCB4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12408"/>
        <c:axId val="408812736"/>
      </c:scatterChart>
      <c:valAx>
        <c:axId val="408812408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C-O</a:t>
                </a:r>
                <a:r>
                  <a:rPr lang="en-US" baseline="0"/>
                  <a:t> seperation (Angstroms)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736"/>
        <c:crosses val="autoZero"/>
        <c:crossBetween val="midCat"/>
      </c:valAx>
      <c:valAx>
        <c:axId val="408812736"/>
        <c:scaling>
          <c:orientation val="minMax"/>
          <c:max val="-112.6"/>
          <c:min val="-11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(Hartrees)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CFE2-E85D-4C28-6819-77A88FD3C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D717-1C8D-E93C-603C-BF2F0FEB5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D9E8-B228-60DD-51A2-7E7FD6DD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9C18-5CE3-C327-4644-784AA36D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0504-E98A-F05E-E603-AF1A274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EFFC-56DE-C7B3-E03B-004E1834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1BFE2-3DBB-3630-349F-E2AD8F72E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AEDB-8A8A-5C90-2398-5120D3D8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D4C1-CBC7-7E49-C474-67FD484F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77FB-402E-ACC6-A109-59F6214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6C1D4-894B-6F67-99D3-24FEB542B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FDC2F-A7FB-0193-CE0A-2FF5713F5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5DEE-A704-BBD9-CD2E-5B7B232C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1428-A498-285F-FE0A-F918179C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7368-EBB6-53B9-8FA4-397CC418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A73B-9458-99BC-53F1-ABA757E1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6938-E58E-E865-EBAE-2DE66245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A5E3-7A55-2B10-F76A-6E3BA467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57C2-64B5-2E4F-C541-8BDADAC0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C8BE6-98DC-42B9-40DC-DEEB60DF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5BE-AE0E-0CDC-B65C-76DAF6E7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89EA1-13D3-1194-252F-DE3D6F396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66B4D-1530-6F99-61D5-C6FECB87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BE91D-0E4F-FBCF-EEF1-0B0FA9E9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EE56-BA60-CA2B-9683-8DDE1E61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6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E987-7FDF-4678-13A5-CCC7CC3B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22C85-D636-B285-A2D9-07776FD9B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03364-4C78-1675-6FE1-86764914C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4312E-8752-86CF-409E-80FE3C5E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18E80-E5C9-B498-4DE9-B2BD6FE98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EB857-B61C-1988-F3C2-EA8AE0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5E89-436A-1C1B-B14A-7D044849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F8A2A-106C-06F1-9285-CAEFE5C3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7562-C9CB-8FC0-B9EC-9A3AD9582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DC0BD-FD97-B0FA-F55B-4A5BFA140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B74F9-5664-8633-9923-134E8BF3E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61C1A-5794-EA47-2851-30C2B1EB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1E240-CC71-FE5A-2C53-68F1A69F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6B31E-5B35-85A8-8D29-9C97B4C8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2BCB-9EE8-A2AA-DD59-3BEFC168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30B48-A86D-B574-D048-DCDA3578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B9C0A-07CD-C4F1-1832-0268A8BA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E727A-C67F-F8B0-F917-F62C4730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B0E00-EBF3-8363-87B6-4399ED2F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0E76A-C7F8-993D-348F-3592140E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3416-2180-6D38-F467-CD59B2D4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26C6-B39E-5AB3-DBBD-9F63F4DD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B7B8-78C4-D22E-BEC2-90007A391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EE03-B465-A032-0769-5844CB05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720B-F484-9459-103E-66F03B51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755C4-55D7-AFBF-2311-F310F07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8F03-9F81-0644-FD17-954C1903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2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A12-4768-4593-8F63-689101BC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12007-F31E-DFB3-AAAB-6E602DF90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94AC9-61B9-D922-4A42-A96CC5603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B2025-0BA7-D3D3-BE35-8690B77A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0B196-A51F-3DDA-56FC-CBC77A5E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6C36-064C-2C06-DD71-5099343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4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5012C-5E14-1C37-0EE0-3DA827A7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A1642-A79A-B3BE-024C-CAC65D14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1524-6301-5AD2-0698-72BE12E89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39EB0-31CA-19FD-5ECE-F51F58D85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43E4-B194-C2AE-7383-07F03883F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4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2B3F-D7E5-871B-FF6F-0356F7958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Implementing and running CO model in g-CTMQC code using </a:t>
            </a:r>
            <a:r>
              <a:rPr lang="en-US" sz="4400" dirty="0" err="1"/>
              <a:t>OpenMOLCAS</a:t>
            </a:r>
            <a:r>
              <a:rPr lang="en-US" sz="4400" dirty="0"/>
              <a:t> for electronic structure calculations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06799-1F38-8D04-BE83-CA42F4FCC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 for Cyber Training Workshop 2022</a:t>
            </a:r>
          </a:p>
          <a:p>
            <a:r>
              <a:rPr lang="en-US" dirty="0"/>
              <a:t>7/22/22</a:t>
            </a:r>
          </a:p>
          <a:p>
            <a:r>
              <a:rPr lang="en-US" dirty="0"/>
              <a:t>Julian Stetzler</a:t>
            </a:r>
          </a:p>
        </p:txBody>
      </p:sp>
    </p:spTree>
    <p:extLst>
      <p:ext uri="{BB962C8B-B14F-4D97-AF65-F5344CB8AC3E}">
        <p14:creationId xmlns:p14="http://schemas.microsoft.com/office/powerpoint/2010/main" val="137232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Dynamics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E9637B-CE8D-CE60-447A-9B05F3F6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59" y="2306832"/>
            <a:ext cx="3781164" cy="283587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580AE27-063E-E6B7-AF16-25C8A449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30" y="2306832"/>
            <a:ext cx="3781164" cy="283587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B31C81C-1E4E-0E2D-C0FF-66D038F12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833"/>
            <a:ext cx="3781164" cy="283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6002704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907758" y="5517570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and EHREN Behave somewhat similarly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TSFSH has longer lived excited state trajectories</a:t>
            </a:r>
          </a:p>
        </p:txBody>
      </p:sp>
    </p:spTree>
    <p:extLst>
      <p:ext uri="{BB962C8B-B14F-4D97-AF65-F5344CB8AC3E}">
        <p14:creationId xmlns:p14="http://schemas.microsoft.com/office/powerpoint/2010/main" val="101183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1B56726-BAD1-AC6C-55F1-2322E221C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64" y="2306830"/>
            <a:ext cx="3735029" cy="280127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E964323-9A03-9955-1A2A-BE193006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54" y="2306830"/>
            <a:ext cx="3735029" cy="280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Phasespace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6002704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90566" y="5203048"/>
            <a:ext cx="5243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qualitative result for average momentum and position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wave packet appears to remain less dispersed compared to </a:t>
            </a:r>
            <a:r>
              <a:rPr lang="en-US" dirty="0" err="1"/>
              <a:t>Ehrenfest</a:t>
            </a:r>
            <a:r>
              <a:rPr lang="en-US" dirty="0"/>
              <a:t> and especially the TSFSH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7EDDF72-983D-D2A4-A950-225E27157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831"/>
            <a:ext cx="3735029" cy="28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5710269" y="195750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615323" y="5327335"/>
            <a:ext cx="524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coherences correct coupling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has the fastest population transfer followed by </a:t>
            </a:r>
            <a:r>
              <a:rPr lang="en-US" dirty="0" err="1"/>
              <a:t>Ehrenfest</a:t>
            </a:r>
            <a:r>
              <a:rPr lang="en-US" dirty="0"/>
              <a:t> then TSFSH (similar to what we see in trajectories on the PECs)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B10ACED-C0F9-4246-D5E3-0E4D8C27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37" y="2306832"/>
            <a:ext cx="3645763" cy="273432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C6F794E-6E63-0DEB-E09B-2EDAC259E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20" y="2306832"/>
            <a:ext cx="3645763" cy="273432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4F1A3D9-8B87-8C0C-EC6F-FA1E34A45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18" y="2306832"/>
            <a:ext cx="3645763" cy="27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5C3-1FC6-F366-3A25-CACD6D20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902D-E7F9-FA51-72CF-9EB4D12B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some reasonable dynamics results from g-CTMQC for CO</a:t>
            </a:r>
          </a:p>
          <a:p>
            <a:endParaRPr lang="en-US" dirty="0"/>
          </a:p>
          <a:p>
            <a:r>
              <a:rPr lang="en-US" dirty="0"/>
              <a:t>Due to time-constraints unable to fully explore or optimize some parts of the method such as NACs and diabetic transformations</a:t>
            </a:r>
          </a:p>
          <a:p>
            <a:endParaRPr lang="en-US" dirty="0"/>
          </a:p>
          <a:p>
            <a:r>
              <a:rPr lang="en-US" dirty="0"/>
              <a:t>Regardless, overall goal of gaining experience with g-CTMQC code and </a:t>
            </a:r>
            <a:r>
              <a:rPr lang="en-US" dirty="0" err="1"/>
              <a:t>OpenMOLCAS</a:t>
            </a:r>
            <a:r>
              <a:rPr lang="en-US" dirty="0"/>
              <a:t> was successful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3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A0B29C-3438-E979-B847-F4EFAF8F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76" y="2468360"/>
            <a:ext cx="3859396" cy="2626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Populations-Backup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1827008" y="2045631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5426717" y="2045631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311079" y="2093494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BE185-5565-79BB-9F71-6F298353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8" y="2468360"/>
            <a:ext cx="3759027" cy="2626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6F90B-9FC1-47CE-CFD7-B1926FDA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03" y="2456600"/>
            <a:ext cx="3679128" cy="26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F801-45CF-7168-AE0A-0EB37D1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D85E-4837-2C04-0A00-4D8934A8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goal: To obtain experience with g-CTMQC code and </a:t>
            </a:r>
            <a:r>
              <a:rPr lang="en-US" dirty="0" err="1"/>
              <a:t>OpenMOLCAS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dynamics on CO using g-CTMQC</a:t>
            </a:r>
          </a:p>
          <a:p>
            <a:pPr lvl="1"/>
            <a:r>
              <a:rPr lang="en-US" dirty="0"/>
              <a:t>Requires electronic structure calculations which are performed in </a:t>
            </a:r>
            <a:r>
              <a:rPr lang="en-US" dirty="0" err="1"/>
              <a:t>OpenMOLCAS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Results of electronic structure calculations will be used to parameterize PECs for CO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2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612A-380F-3CDD-CD05-0BA66C2E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Choice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AB33-D34E-4B62-C22D-74036DF2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61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the project, the model of interest was carbon monoxide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 is a simple diatomic with one reaction coordinate and thus easy to parameterize</a:t>
            </a:r>
          </a:p>
          <a:p>
            <a:endParaRPr lang="en-US" dirty="0"/>
          </a:p>
          <a:p>
            <a:r>
              <a:rPr lang="en-US" dirty="0"/>
              <a:t>My research interests include exact factorization and thus the g-CTMQC code is a good choice for dynamics</a:t>
            </a:r>
          </a:p>
          <a:p>
            <a:endParaRPr lang="en-US" dirty="0"/>
          </a:p>
          <a:p>
            <a:r>
              <a:rPr lang="en-US" dirty="0"/>
              <a:t>Requires additional software</a:t>
            </a:r>
          </a:p>
        </p:txBody>
      </p:sp>
      <p:pic>
        <p:nvPicPr>
          <p:cNvPr id="1026" name="Picture 2" descr="Carbon monoxide poisoning - Wikipedia">
            <a:extLst>
              <a:ext uri="{FF2B5EF4-FFF2-40B4-BE49-F238E27FC236}">
                <a16:creationId xmlns:a16="http://schemas.microsoft.com/office/drawing/2014/main" id="{DF22A985-05A6-2E44-9216-019803B1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18" y="1410096"/>
            <a:ext cx="2417282" cy="12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065A4-F92A-BD67-2926-9262DE6A25CB}"/>
              </a:ext>
            </a:extLst>
          </p:cNvPr>
          <p:cNvSpPr/>
          <p:nvPr/>
        </p:nvSpPr>
        <p:spPr>
          <a:xfrm>
            <a:off x="5941655" y="4312579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g-CTMQC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58644F-5F80-9F15-4B1C-1A4C36050E64}"/>
              </a:ext>
            </a:extLst>
          </p:cNvPr>
          <p:cNvSpPr/>
          <p:nvPr/>
        </p:nvSpPr>
        <p:spPr>
          <a:xfrm>
            <a:off x="5941653" y="1873876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Pre-coded potentials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13EA11-25B9-AADD-7472-E76F03A38D7C}"/>
              </a:ext>
            </a:extLst>
          </p:cNvPr>
          <p:cNvSpPr/>
          <p:nvPr/>
        </p:nvSpPr>
        <p:spPr>
          <a:xfrm>
            <a:off x="5941655" y="5546354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A31428-EE16-1329-13A6-73F65FF6DA66}"/>
              </a:ext>
            </a:extLst>
          </p:cNvPr>
          <p:cNvSpPr/>
          <p:nvPr/>
        </p:nvSpPr>
        <p:spPr>
          <a:xfrm>
            <a:off x="5941654" y="3078804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PES/PEC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A9CB08-3F60-E4EA-6B98-38993BD8D911}"/>
              </a:ext>
            </a:extLst>
          </p:cNvPr>
          <p:cNvSpPr/>
          <p:nvPr/>
        </p:nvSpPr>
        <p:spPr>
          <a:xfrm>
            <a:off x="8572014" y="4312579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Electronic Structure Software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B0517-10EF-ABD7-8F26-7FCF0897F62F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015589" y="5012970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89E9C3-23B0-C7AD-4A71-121D071CF052}"/>
              </a:ext>
            </a:extLst>
          </p:cNvPr>
          <p:cNvCxnSpPr/>
          <p:nvPr/>
        </p:nvCxnSpPr>
        <p:spPr>
          <a:xfrm>
            <a:off x="7004562" y="3779195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C15FA3-71F5-8016-6454-F99A7E3D1662}"/>
              </a:ext>
            </a:extLst>
          </p:cNvPr>
          <p:cNvCxnSpPr/>
          <p:nvPr/>
        </p:nvCxnSpPr>
        <p:spPr>
          <a:xfrm>
            <a:off x="7004562" y="2574267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17C2D6-157D-635E-8D07-1983B53CBFFB}"/>
              </a:ext>
            </a:extLst>
          </p:cNvPr>
          <p:cNvCxnSpPr>
            <a:cxnSpLocks/>
          </p:cNvCxnSpPr>
          <p:nvPr/>
        </p:nvCxnSpPr>
        <p:spPr>
          <a:xfrm flipH="1">
            <a:off x="8089520" y="3439853"/>
            <a:ext cx="157359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5EBB1A-EEED-75B9-F426-0A755AB786F9}"/>
              </a:ext>
            </a:extLst>
          </p:cNvPr>
          <p:cNvCxnSpPr>
            <a:cxnSpLocks/>
          </p:cNvCxnSpPr>
          <p:nvPr/>
        </p:nvCxnSpPr>
        <p:spPr>
          <a:xfrm flipH="1">
            <a:off x="8089520" y="4662774"/>
            <a:ext cx="252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77F3D2-FBDA-9E04-0E4C-BBD9B80A758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42441" y="4662775"/>
            <a:ext cx="2295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990042-E257-3DAB-B66A-42F9DBA08B86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645947" y="3439853"/>
            <a:ext cx="1" cy="8727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7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ABAA-0DE3-03F0-ABFD-70800ECB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Structure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31D4E-4096-51B9-7DCF-E27D15BDF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154" y="1732135"/>
            <a:ext cx="5866103" cy="4351338"/>
          </a:xfrm>
        </p:spPr>
        <p:txBody>
          <a:bodyPr/>
          <a:lstStyle/>
          <a:p>
            <a:r>
              <a:rPr lang="en-US" dirty="0" err="1"/>
              <a:t>OpenMOLCAS</a:t>
            </a:r>
            <a:r>
              <a:rPr lang="en-US" dirty="0"/>
              <a:t> with AN0-R3 basis set and (10,11) active space</a:t>
            </a:r>
          </a:p>
          <a:p>
            <a:endParaRPr lang="en-US" dirty="0"/>
          </a:p>
          <a:p>
            <a:r>
              <a:rPr lang="en-US" dirty="0"/>
              <a:t>Equilibrium geometry ground state energy was -113.21 </a:t>
            </a:r>
            <a:r>
              <a:rPr lang="en-US" dirty="0" err="1"/>
              <a:t>hartrees</a:t>
            </a:r>
            <a:r>
              <a:rPr lang="en-US" dirty="0"/>
              <a:t> close to literature value of -113.15 </a:t>
            </a:r>
            <a:r>
              <a:rPr lang="en-US" dirty="0" err="1"/>
              <a:t>hartrees</a:t>
            </a:r>
            <a:r>
              <a:rPr lang="en-US" dirty="0"/>
              <a:t>. SCF orbitals also agreed well with the MO diagram of 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8ADD9-E373-E7B8-D645-A4AC74C25A9C}"/>
              </a:ext>
            </a:extLst>
          </p:cNvPr>
          <p:cNvSpPr txBox="1"/>
          <p:nvPr/>
        </p:nvSpPr>
        <p:spPr>
          <a:xfrm>
            <a:off x="63903" y="6395360"/>
            <a:ext cx="60966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Peterson, K. and Woods, R., 1990. Theoretical dipole moment functions involving the a 3Π and a’ 3Σ+ states of carbon monoxide. </a:t>
            </a:r>
            <a:r>
              <a:rPr lang="en-US" sz="105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J. Chem. Phys.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93(7), pp.5029-5036</a:t>
            </a:r>
            <a:endParaRPr lang="en-US" sz="105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30360-E8F4-9CDA-31A6-ECD7D9CEA867}"/>
              </a:ext>
            </a:extLst>
          </p:cNvPr>
          <p:cNvCxnSpPr/>
          <p:nvPr/>
        </p:nvCxnSpPr>
        <p:spPr>
          <a:xfrm>
            <a:off x="647984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A205C6-0F16-D9D2-661D-CAE4E652EAF2}"/>
              </a:ext>
            </a:extLst>
          </p:cNvPr>
          <p:cNvCxnSpPr/>
          <p:nvPr/>
        </p:nvCxnSpPr>
        <p:spPr>
          <a:xfrm>
            <a:off x="1150676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2178-AAE4-3ED3-7311-0A73A2F5D4B4}"/>
              </a:ext>
            </a:extLst>
          </p:cNvPr>
          <p:cNvCxnSpPr/>
          <p:nvPr/>
        </p:nvCxnSpPr>
        <p:spPr>
          <a:xfrm>
            <a:off x="1689763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CEAAF-E907-D4B2-E902-329CA30BE2F0}"/>
              </a:ext>
            </a:extLst>
          </p:cNvPr>
          <p:cNvCxnSpPr/>
          <p:nvPr/>
        </p:nvCxnSpPr>
        <p:spPr>
          <a:xfrm>
            <a:off x="1150676" y="454647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A246E2-9603-80DE-AE19-672E10DCF928}"/>
              </a:ext>
            </a:extLst>
          </p:cNvPr>
          <p:cNvCxnSpPr/>
          <p:nvPr/>
        </p:nvCxnSpPr>
        <p:spPr>
          <a:xfrm>
            <a:off x="4344253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E8715-C354-FDDD-86D6-ACC4B7B0D866}"/>
              </a:ext>
            </a:extLst>
          </p:cNvPr>
          <p:cNvCxnSpPr/>
          <p:nvPr/>
        </p:nvCxnSpPr>
        <p:spPr>
          <a:xfrm>
            <a:off x="4846945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4A00EB-17D0-3F67-1A80-0AEBD8FF8267}"/>
              </a:ext>
            </a:extLst>
          </p:cNvPr>
          <p:cNvCxnSpPr/>
          <p:nvPr/>
        </p:nvCxnSpPr>
        <p:spPr>
          <a:xfrm>
            <a:off x="5386032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1A4B8A-C51F-C74E-28A5-BEC618FC6E54}"/>
              </a:ext>
            </a:extLst>
          </p:cNvPr>
          <p:cNvCxnSpPr/>
          <p:nvPr/>
        </p:nvCxnSpPr>
        <p:spPr>
          <a:xfrm>
            <a:off x="4960677" y="516630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1C1B0C-F9CB-224C-4107-8948B12B62E4}"/>
              </a:ext>
            </a:extLst>
          </p:cNvPr>
          <p:cNvCxnSpPr/>
          <p:nvPr/>
        </p:nvCxnSpPr>
        <p:spPr>
          <a:xfrm>
            <a:off x="3100032" y="5523426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C64D55-B6C4-5DFD-FEB1-38A22A98A9A9}"/>
              </a:ext>
            </a:extLst>
          </p:cNvPr>
          <p:cNvCxnSpPr/>
          <p:nvPr/>
        </p:nvCxnSpPr>
        <p:spPr>
          <a:xfrm>
            <a:off x="3100032" y="432469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CE4AD-AFFC-9DEC-1493-C06C36272A87}"/>
              </a:ext>
            </a:extLst>
          </p:cNvPr>
          <p:cNvCxnSpPr/>
          <p:nvPr/>
        </p:nvCxnSpPr>
        <p:spPr>
          <a:xfrm>
            <a:off x="2704247" y="383565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04086B-E5C3-459E-8D7A-F44C113BEEA3}"/>
              </a:ext>
            </a:extLst>
          </p:cNvPr>
          <p:cNvCxnSpPr/>
          <p:nvPr/>
        </p:nvCxnSpPr>
        <p:spPr>
          <a:xfrm>
            <a:off x="3495817" y="383565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DA60C6-7B5C-86B0-25FF-28FB89370817}"/>
              </a:ext>
            </a:extLst>
          </p:cNvPr>
          <p:cNvCxnSpPr/>
          <p:nvPr/>
        </p:nvCxnSpPr>
        <p:spPr>
          <a:xfrm>
            <a:off x="3100032" y="3622975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5E20AC-D597-3110-BD03-C1A3C65C54B2}"/>
              </a:ext>
            </a:extLst>
          </p:cNvPr>
          <p:cNvCxnSpPr/>
          <p:nvPr/>
        </p:nvCxnSpPr>
        <p:spPr>
          <a:xfrm>
            <a:off x="2704247" y="2718811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AA02F6-B033-531E-B479-7424F33F8A5C}"/>
              </a:ext>
            </a:extLst>
          </p:cNvPr>
          <p:cNvCxnSpPr/>
          <p:nvPr/>
        </p:nvCxnSpPr>
        <p:spPr>
          <a:xfrm>
            <a:off x="3495817" y="2718811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764632-61DF-1F87-236A-3699C6BC617B}"/>
              </a:ext>
            </a:extLst>
          </p:cNvPr>
          <p:cNvCxnSpPr/>
          <p:nvPr/>
        </p:nvCxnSpPr>
        <p:spPr>
          <a:xfrm>
            <a:off x="3100032" y="2001166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CC4464-5FF1-5327-FFE3-8BAB8EE22C8F}"/>
              </a:ext>
            </a:extLst>
          </p:cNvPr>
          <p:cNvCxnSpPr>
            <a:cxnSpLocks/>
          </p:cNvCxnSpPr>
          <p:nvPr/>
        </p:nvCxnSpPr>
        <p:spPr>
          <a:xfrm flipH="1">
            <a:off x="2085548" y="2001166"/>
            <a:ext cx="1014484" cy="1014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0BACAC-2B7F-F995-9045-2AE0D651BE60}"/>
              </a:ext>
            </a:extLst>
          </p:cNvPr>
          <p:cNvCxnSpPr>
            <a:cxnSpLocks/>
          </p:cNvCxnSpPr>
          <p:nvPr/>
        </p:nvCxnSpPr>
        <p:spPr>
          <a:xfrm>
            <a:off x="3495817" y="2001166"/>
            <a:ext cx="848436" cy="1429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D9A84C-2164-BD23-EE8F-E91BC8B6FDD2}"/>
              </a:ext>
            </a:extLst>
          </p:cNvPr>
          <p:cNvCxnSpPr/>
          <p:nvPr/>
        </p:nvCxnSpPr>
        <p:spPr>
          <a:xfrm flipV="1">
            <a:off x="2085548" y="2718811"/>
            <a:ext cx="618699" cy="296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BED63-E0AB-DD54-8571-D661A565FFA7}"/>
              </a:ext>
            </a:extLst>
          </p:cNvPr>
          <p:cNvCxnSpPr/>
          <p:nvPr/>
        </p:nvCxnSpPr>
        <p:spPr>
          <a:xfrm>
            <a:off x="2085548" y="3015649"/>
            <a:ext cx="1014484" cy="607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DA4299-5B85-C909-89F9-99DE183F9765}"/>
              </a:ext>
            </a:extLst>
          </p:cNvPr>
          <p:cNvCxnSpPr/>
          <p:nvPr/>
        </p:nvCxnSpPr>
        <p:spPr>
          <a:xfrm>
            <a:off x="2085548" y="3015649"/>
            <a:ext cx="618699" cy="820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C033E-A23D-440F-B3F8-EC59F4303B3C}"/>
              </a:ext>
            </a:extLst>
          </p:cNvPr>
          <p:cNvCxnSpPr/>
          <p:nvPr/>
        </p:nvCxnSpPr>
        <p:spPr>
          <a:xfrm flipV="1">
            <a:off x="3495817" y="3430768"/>
            <a:ext cx="848436" cy="19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786275-C881-C52F-A8FB-DD1B1E37DE19}"/>
              </a:ext>
            </a:extLst>
          </p:cNvPr>
          <p:cNvCxnSpPr/>
          <p:nvPr/>
        </p:nvCxnSpPr>
        <p:spPr>
          <a:xfrm flipH="1" flipV="1">
            <a:off x="3891602" y="2718811"/>
            <a:ext cx="452651" cy="711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9CC898-3198-7E0B-FD6C-1978A0D5139E}"/>
              </a:ext>
            </a:extLst>
          </p:cNvPr>
          <p:cNvCxnSpPr/>
          <p:nvPr/>
        </p:nvCxnSpPr>
        <p:spPr>
          <a:xfrm flipH="1">
            <a:off x="3891602" y="3430768"/>
            <a:ext cx="452651" cy="404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C61B43-3B1F-DBF6-5610-F1F9F6265ED5}"/>
              </a:ext>
            </a:extLst>
          </p:cNvPr>
          <p:cNvCxnSpPr/>
          <p:nvPr/>
        </p:nvCxnSpPr>
        <p:spPr>
          <a:xfrm flipV="1">
            <a:off x="1546461" y="4324698"/>
            <a:ext cx="1553571" cy="221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F1E37D-0676-899D-5541-AB283F39DD1D}"/>
              </a:ext>
            </a:extLst>
          </p:cNvPr>
          <p:cNvCxnSpPr/>
          <p:nvPr/>
        </p:nvCxnSpPr>
        <p:spPr>
          <a:xfrm>
            <a:off x="1546461" y="4546473"/>
            <a:ext cx="1553571" cy="976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160709-9971-0688-A4A7-6DEA9E78AB4D}"/>
              </a:ext>
            </a:extLst>
          </p:cNvPr>
          <p:cNvCxnSpPr>
            <a:cxnSpLocks/>
          </p:cNvCxnSpPr>
          <p:nvPr/>
        </p:nvCxnSpPr>
        <p:spPr>
          <a:xfrm flipV="1">
            <a:off x="3495817" y="5166309"/>
            <a:ext cx="1464860" cy="357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9153A7-8C6F-6907-649C-B29FEE57EAEF}"/>
              </a:ext>
            </a:extLst>
          </p:cNvPr>
          <p:cNvCxnSpPr/>
          <p:nvPr/>
        </p:nvCxnSpPr>
        <p:spPr>
          <a:xfrm>
            <a:off x="3495817" y="4324698"/>
            <a:ext cx="1464860" cy="84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3FDA4-CF5F-0F27-6803-44FC5FB6A4B4}"/>
              </a:ext>
            </a:extLst>
          </p:cNvPr>
          <p:cNvCxnSpPr>
            <a:cxnSpLocks/>
          </p:cNvCxnSpPr>
          <p:nvPr/>
        </p:nvCxnSpPr>
        <p:spPr>
          <a:xfrm flipV="1">
            <a:off x="158941" y="2462921"/>
            <a:ext cx="0" cy="349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C52A1A-8168-F66F-10AD-9CCD1219F438}"/>
              </a:ext>
            </a:extLst>
          </p:cNvPr>
          <p:cNvSpPr txBox="1"/>
          <p:nvPr/>
        </p:nvSpPr>
        <p:spPr>
          <a:xfrm>
            <a:off x="158941" y="5671840"/>
            <a:ext cx="91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60DC75-CF25-6E9E-F85F-2ABD34A64F83}"/>
              </a:ext>
            </a:extLst>
          </p:cNvPr>
          <p:cNvSpPr txBox="1"/>
          <p:nvPr/>
        </p:nvSpPr>
        <p:spPr>
          <a:xfrm>
            <a:off x="1221174" y="5440958"/>
            <a:ext cx="32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54396F-A795-3D23-D87B-B1130E39C1CA}"/>
              </a:ext>
            </a:extLst>
          </p:cNvPr>
          <p:cNvSpPr txBox="1"/>
          <p:nvPr/>
        </p:nvSpPr>
        <p:spPr>
          <a:xfrm>
            <a:off x="5044837" y="5440958"/>
            <a:ext cx="3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198A9E-ECCC-F5DA-8BC2-4F37A46E95E0}"/>
              </a:ext>
            </a:extLst>
          </p:cNvPr>
          <p:cNvSpPr txBox="1"/>
          <p:nvPr/>
        </p:nvSpPr>
        <p:spPr>
          <a:xfrm>
            <a:off x="2992498" y="5757143"/>
            <a:ext cx="51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26F35A-B4B2-E2C8-DC92-41E9C856F568}"/>
              </a:ext>
            </a:extLst>
          </p:cNvPr>
          <p:cNvCxnSpPr/>
          <p:nvPr/>
        </p:nvCxnSpPr>
        <p:spPr>
          <a:xfrm flipV="1">
            <a:off x="845876" y="282458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4C351-1572-222D-CEDE-3BE4926ECC4E}"/>
              </a:ext>
            </a:extLst>
          </p:cNvPr>
          <p:cNvCxnSpPr/>
          <p:nvPr/>
        </p:nvCxnSpPr>
        <p:spPr>
          <a:xfrm flipV="1">
            <a:off x="1291702" y="435995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1517C-9713-CCF7-2C6A-C06F9CB2E7E5}"/>
              </a:ext>
            </a:extLst>
          </p:cNvPr>
          <p:cNvCxnSpPr>
            <a:cxnSpLocks/>
          </p:cNvCxnSpPr>
          <p:nvPr/>
        </p:nvCxnSpPr>
        <p:spPr>
          <a:xfrm>
            <a:off x="1419082" y="4379857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C3F20A-1DCD-150E-6770-2180C829588B}"/>
              </a:ext>
            </a:extLst>
          </p:cNvPr>
          <p:cNvCxnSpPr/>
          <p:nvPr/>
        </p:nvCxnSpPr>
        <p:spPr>
          <a:xfrm flipV="1">
            <a:off x="1348568" y="282458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3D3E27-FDEC-D72A-1AED-612185C2CB63}"/>
              </a:ext>
            </a:extLst>
          </p:cNvPr>
          <p:cNvCxnSpPr/>
          <p:nvPr/>
        </p:nvCxnSpPr>
        <p:spPr>
          <a:xfrm flipV="1">
            <a:off x="5143594" y="4979791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E9A9C0-0860-1F43-5710-3226E5B83AE8}"/>
              </a:ext>
            </a:extLst>
          </p:cNvPr>
          <p:cNvCxnSpPr>
            <a:cxnSpLocks/>
          </p:cNvCxnSpPr>
          <p:nvPr/>
        </p:nvCxnSpPr>
        <p:spPr>
          <a:xfrm>
            <a:off x="5239724" y="497979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11DFA1-DA11-9CA4-1BFE-51AB437ED7E9}"/>
              </a:ext>
            </a:extLst>
          </p:cNvPr>
          <p:cNvCxnSpPr/>
          <p:nvPr/>
        </p:nvCxnSpPr>
        <p:spPr>
          <a:xfrm flipV="1">
            <a:off x="4462246" y="3229834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98E346-A8A0-62DE-6C75-8B8665AE5E5C}"/>
              </a:ext>
            </a:extLst>
          </p:cNvPr>
          <p:cNvCxnSpPr>
            <a:cxnSpLocks/>
          </p:cNvCxnSpPr>
          <p:nvPr/>
        </p:nvCxnSpPr>
        <p:spPr>
          <a:xfrm>
            <a:off x="4542145" y="3249935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F0788F-C3C2-E982-24C1-E188532FE8E5}"/>
              </a:ext>
            </a:extLst>
          </p:cNvPr>
          <p:cNvCxnSpPr/>
          <p:nvPr/>
        </p:nvCxnSpPr>
        <p:spPr>
          <a:xfrm flipV="1">
            <a:off x="5044837" y="323856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3B9FFD-38BF-1E19-34C4-5DCCA44A4321}"/>
              </a:ext>
            </a:extLst>
          </p:cNvPr>
          <p:cNvCxnSpPr/>
          <p:nvPr/>
        </p:nvCxnSpPr>
        <p:spPr>
          <a:xfrm flipV="1">
            <a:off x="5583924" y="3241404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5B1187-3259-19CE-ABBC-955D4945C32A}"/>
              </a:ext>
            </a:extLst>
          </p:cNvPr>
          <p:cNvCxnSpPr/>
          <p:nvPr/>
        </p:nvCxnSpPr>
        <p:spPr>
          <a:xfrm flipV="1">
            <a:off x="3250119" y="524618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F90278-377A-2316-1035-7505902CE6C7}"/>
              </a:ext>
            </a:extLst>
          </p:cNvPr>
          <p:cNvCxnSpPr>
            <a:cxnSpLocks/>
          </p:cNvCxnSpPr>
          <p:nvPr/>
        </p:nvCxnSpPr>
        <p:spPr>
          <a:xfrm>
            <a:off x="3354789" y="523796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846C5-0312-46BF-980A-FF18E127DEA8}"/>
              </a:ext>
            </a:extLst>
          </p:cNvPr>
          <p:cNvCxnSpPr/>
          <p:nvPr/>
        </p:nvCxnSpPr>
        <p:spPr>
          <a:xfrm flipV="1">
            <a:off x="3227409" y="4074490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4E87F6-1217-B1F8-79A7-966D377D193A}"/>
              </a:ext>
            </a:extLst>
          </p:cNvPr>
          <p:cNvCxnSpPr>
            <a:cxnSpLocks/>
          </p:cNvCxnSpPr>
          <p:nvPr/>
        </p:nvCxnSpPr>
        <p:spPr>
          <a:xfrm>
            <a:off x="3354789" y="4094392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12756B3-E45A-FD67-924D-2A652DFA9DBB}"/>
              </a:ext>
            </a:extLst>
          </p:cNvPr>
          <p:cNvCxnSpPr/>
          <p:nvPr/>
        </p:nvCxnSpPr>
        <p:spPr>
          <a:xfrm flipV="1">
            <a:off x="2783857" y="3530286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FDAEF7-F5E0-A39E-4603-F1B00347881C}"/>
              </a:ext>
            </a:extLst>
          </p:cNvPr>
          <p:cNvCxnSpPr>
            <a:cxnSpLocks/>
          </p:cNvCxnSpPr>
          <p:nvPr/>
        </p:nvCxnSpPr>
        <p:spPr>
          <a:xfrm>
            <a:off x="2911237" y="3550188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3B7866-2312-F3D8-8A2F-F98A2D302A33}"/>
              </a:ext>
            </a:extLst>
          </p:cNvPr>
          <p:cNvCxnSpPr/>
          <p:nvPr/>
        </p:nvCxnSpPr>
        <p:spPr>
          <a:xfrm flipV="1">
            <a:off x="3759672" y="356383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B33E66-D877-6A97-DFB5-9CA51E9CD2AF}"/>
              </a:ext>
            </a:extLst>
          </p:cNvPr>
          <p:cNvCxnSpPr>
            <a:cxnSpLocks/>
          </p:cNvCxnSpPr>
          <p:nvPr/>
        </p:nvCxnSpPr>
        <p:spPr>
          <a:xfrm>
            <a:off x="3887052" y="3583737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31EE35-D6A6-C85C-AC53-4F5BF44EFD4A}"/>
              </a:ext>
            </a:extLst>
          </p:cNvPr>
          <p:cNvCxnSpPr/>
          <p:nvPr/>
        </p:nvCxnSpPr>
        <p:spPr>
          <a:xfrm flipV="1">
            <a:off x="3227409" y="3337509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BBC4BC-D103-E01B-09AE-D1E3E959F9F4}"/>
              </a:ext>
            </a:extLst>
          </p:cNvPr>
          <p:cNvCxnSpPr>
            <a:cxnSpLocks/>
          </p:cNvCxnSpPr>
          <p:nvPr/>
        </p:nvCxnSpPr>
        <p:spPr>
          <a:xfrm>
            <a:off x="3354789" y="335741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CAA188-FAED-82C5-C725-2B714E809EC6}"/>
              </a:ext>
            </a:extLst>
          </p:cNvPr>
          <p:cNvSpPr txBox="1"/>
          <p:nvPr/>
        </p:nvSpPr>
        <p:spPr>
          <a:xfrm>
            <a:off x="3073670" y="5447379"/>
            <a:ext cx="4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l-GR" dirty="0"/>
              <a:t>σ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66DD8D-FBF5-C25D-9A23-4CAAB24D0163}"/>
              </a:ext>
            </a:extLst>
          </p:cNvPr>
          <p:cNvSpPr txBox="1"/>
          <p:nvPr/>
        </p:nvSpPr>
        <p:spPr>
          <a:xfrm>
            <a:off x="3064511" y="4277724"/>
            <a:ext cx="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l-GR" dirty="0"/>
              <a:t>σ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AE2E2D-DE5D-A975-EF63-AD9B18A3DAA8}"/>
              </a:ext>
            </a:extLst>
          </p:cNvPr>
          <p:cNvSpPr txBox="1"/>
          <p:nvPr/>
        </p:nvSpPr>
        <p:spPr>
          <a:xfrm>
            <a:off x="3102314" y="3538472"/>
            <a:ext cx="4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l-GR" dirty="0"/>
              <a:t>σ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D1B938-38F9-9C41-F847-EB1A599EE702}"/>
              </a:ext>
            </a:extLst>
          </p:cNvPr>
          <p:cNvSpPr txBox="1"/>
          <p:nvPr/>
        </p:nvSpPr>
        <p:spPr>
          <a:xfrm>
            <a:off x="3060180" y="1936419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l-GR" dirty="0"/>
              <a:t>σ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2A7FE2-1985-C578-2C9C-1F4C44BE0764}"/>
              </a:ext>
            </a:extLst>
          </p:cNvPr>
          <p:cNvSpPr txBox="1"/>
          <p:nvPr/>
        </p:nvSpPr>
        <p:spPr>
          <a:xfrm>
            <a:off x="3059501" y="2712351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1C028C-1C74-EBE9-3223-AF7E347BF6E7}"/>
              </a:ext>
            </a:extLst>
          </p:cNvPr>
          <p:cNvSpPr txBox="1"/>
          <p:nvPr/>
        </p:nvSpPr>
        <p:spPr>
          <a:xfrm>
            <a:off x="3097756" y="3788680"/>
            <a:ext cx="49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2540A0-37EF-9460-E6DC-3B73527D0498}"/>
              </a:ext>
            </a:extLst>
          </p:cNvPr>
          <p:cNvSpPr txBox="1"/>
          <p:nvPr/>
        </p:nvSpPr>
        <p:spPr>
          <a:xfrm>
            <a:off x="5655664" y="3456556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B1EBEE-D120-9B61-DE76-B044E2005CFB}"/>
              </a:ext>
            </a:extLst>
          </p:cNvPr>
          <p:cNvSpPr txBox="1"/>
          <p:nvPr/>
        </p:nvSpPr>
        <p:spPr>
          <a:xfrm>
            <a:off x="322579" y="3051240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D82379-8266-2E9D-2E71-5F19C4B622EF}"/>
              </a:ext>
            </a:extLst>
          </p:cNvPr>
          <p:cNvSpPr txBox="1"/>
          <p:nvPr/>
        </p:nvSpPr>
        <p:spPr>
          <a:xfrm>
            <a:off x="753786" y="4687461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E85006-B610-8220-1E48-DA393ECA6A84}"/>
              </a:ext>
            </a:extLst>
          </p:cNvPr>
          <p:cNvSpPr txBox="1"/>
          <p:nvPr/>
        </p:nvSpPr>
        <p:spPr>
          <a:xfrm>
            <a:off x="5419275" y="5167402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644F46-B03E-B081-6C9F-214CEB87A4A5}"/>
              </a:ext>
            </a:extLst>
          </p:cNvPr>
          <p:cNvSpPr txBox="1"/>
          <p:nvPr/>
        </p:nvSpPr>
        <p:spPr>
          <a:xfrm>
            <a:off x="1664813" y="1464908"/>
            <a:ext cx="335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Molecular Orbital Diagram of CO</a:t>
            </a:r>
          </a:p>
        </p:txBody>
      </p:sp>
    </p:spTree>
    <p:extLst>
      <p:ext uri="{BB962C8B-B14F-4D97-AF65-F5344CB8AC3E}">
        <p14:creationId xmlns:p14="http://schemas.microsoft.com/office/powerpoint/2010/main" val="307829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Adibatic</a:t>
            </a:r>
            <a:r>
              <a:rPr lang="en-US" dirty="0"/>
              <a:t> PECs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66C112-BD16-3FEE-BD1D-8E06A0581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587436"/>
              </p:ext>
            </p:extLst>
          </p:nvPr>
        </p:nvGraphicFramePr>
        <p:xfrm>
          <a:off x="594919" y="2014378"/>
          <a:ext cx="5313415" cy="358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9F3787-4178-414F-9571-71DF30075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106906"/>
              </p:ext>
            </p:extLst>
          </p:nvPr>
        </p:nvGraphicFramePr>
        <p:xfrm>
          <a:off x="6002787" y="2003366"/>
          <a:ext cx="5332214" cy="351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Presence of intruder states in some geometries towards the tail</a:t>
            </a:r>
          </a:p>
        </p:txBody>
      </p:sp>
    </p:spTree>
    <p:extLst>
      <p:ext uri="{BB962C8B-B14F-4D97-AF65-F5344CB8AC3E}">
        <p14:creationId xmlns:p14="http://schemas.microsoft.com/office/powerpoint/2010/main" val="308393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Adibatic</a:t>
            </a:r>
            <a:r>
              <a:rPr lang="en-US" dirty="0"/>
              <a:t> PECs 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Fitting functions were generic morse oscillators</a:t>
            </a:r>
          </a:p>
        </p:txBody>
      </p:sp>
      <p:pic>
        <p:nvPicPr>
          <p:cNvPr id="2049" name="Picture 5">
            <a:extLst>
              <a:ext uri="{FF2B5EF4-FFF2-40B4-BE49-F238E27FC236}">
                <a16:creationId xmlns:a16="http://schemas.microsoft.com/office/drawing/2014/main" id="{36CDD926-9319-D02C-5E3F-15DE7FD5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7"/>
            <a:ext cx="59436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E5EEF5F4-4309-6CD7-2593-49278D07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55" y="2034382"/>
            <a:ext cx="4105275" cy="22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66F63E9-5DC7-192C-0C3F-34741F69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996137"/>
            <a:ext cx="5840347" cy="27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8">
            <a:extLst>
              <a:ext uri="{FF2B5EF4-FFF2-40B4-BE49-F238E27FC236}">
                <a16:creationId xmlns:a16="http://schemas.microsoft.com/office/drawing/2014/main" id="{3D83558D-72F8-F010-C420-04B16B99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t="-4756"/>
          <a:stretch>
            <a:fillRect/>
          </a:stretch>
        </p:blipFill>
        <p:spPr bwMode="auto">
          <a:xfrm>
            <a:off x="7547698" y="2516513"/>
            <a:ext cx="4079875" cy="2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6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NACs 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489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NACs followed decaying linear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needed a larger sample range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9">
            <a:extLst>
              <a:ext uri="{FF2B5EF4-FFF2-40B4-BE49-F238E27FC236}">
                <a16:creationId xmlns:a16="http://schemas.microsoft.com/office/drawing/2014/main" id="{16F9508B-ABD7-9518-7088-B79BE259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75" y="1795461"/>
            <a:ext cx="59436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10">
            <a:extLst>
              <a:ext uri="{FF2B5EF4-FFF2-40B4-BE49-F238E27FC236}">
                <a16:creationId xmlns:a16="http://schemas.microsoft.com/office/drawing/2014/main" id="{706D8C59-5C45-AF74-B5EB-ABB934A0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r="-2"/>
          <a:stretch>
            <a:fillRect/>
          </a:stretch>
        </p:blipFill>
        <p:spPr bwMode="auto">
          <a:xfrm>
            <a:off x="5238838" y="2208212"/>
            <a:ext cx="29114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7481038-3F0A-AF3E-F022-485FA80EF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13382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9A5844-1568-8648-A0FD-026D368B7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17954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CAF10A-CFB1-D4C3-E8F7-8F9C13F04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6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Adiabatic to Diabatic Transformation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FDE7B5C-EFB3-15F5-88B8-C1541BAA8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8841" y="1618684"/>
                <a:ext cx="9748861" cy="4546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Needed Diabatic states in g-CTMQC, transformation was performed with using the following: 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(1)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8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(3)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overlap, F</a:t>
                </a:r>
                <a:r>
                  <a:rPr lang="en-US" baseline="-25000" dirty="0"/>
                  <a:t>12</a:t>
                </a:r>
                <a:r>
                  <a:rPr lang="en-US" dirty="0"/>
                  <a:t> are the NACs, </a:t>
                </a:r>
                <a:r>
                  <a:rPr lang="en-US" b="1" dirty="0"/>
                  <a:t>S</a:t>
                </a:r>
                <a:r>
                  <a:rPr lang="en-US" dirty="0"/>
                  <a:t> is the transformation matrix, </a:t>
                </a:r>
                <a:r>
                  <a:rPr lang="en-US" b="1" dirty="0"/>
                  <a:t>V</a:t>
                </a:r>
                <a:r>
                  <a:rPr lang="en-US" dirty="0"/>
                  <a:t> is the adiabatic potential matrix and </a:t>
                </a:r>
                <a:r>
                  <a:rPr lang="en-US" b="1" dirty="0"/>
                  <a:t>U</a:t>
                </a:r>
                <a:r>
                  <a:rPr lang="en-US" dirty="0"/>
                  <a:t> is the diabatic potential matrix. 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FDE7B5C-EFB3-15F5-88B8-C1541BAA8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8841" y="1618684"/>
                <a:ext cx="9748861" cy="4546546"/>
              </a:xfrm>
              <a:blipFill>
                <a:blip r:embed="rId2"/>
                <a:stretch>
                  <a:fillRect l="-938" t="-2819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FEBE58-F372-9C0F-E909-161211F3EE39}"/>
              </a:ext>
            </a:extLst>
          </p:cNvPr>
          <p:cNvSpPr txBox="1"/>
          <p:nvPr/>
        </p:nvSpPr>
        <p:spPr>
          <a:xfrm>
            <a:off x="63903" y="6395360"/>
            <a:ext cx="60966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Köppel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H., 2004. DIABATIC REPRESENTATION: METHODS FOR THE CONSTRUCTION OF DIABATIC ELECTRONIC STATES. Advanced Series in Physical Chemistry, pp.175-204.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5015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Diabatic Potentials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23867" y="6395172"/>
            <a:ext cx="596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likely not accurate due to insufficient NAC scan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6B0D6-05EE-5BC3-66AD-E0C13B20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" y="1829684"/>
            <a:ext cx="5316855" cy="1790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2A41C-085D-89D2-4B82-06205717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59" y="1771648"/>
            <a:ext cx="5715000" cy="179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4C83BF-DC9E-3E77-C245-C01E183B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71" y="3793481"/>
            <a:ext cx="2742695" cy="2469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85696D-456B-07D3-48B9-7B4D1946B5ED}"/>
              </a:ext>
            </a:extLst>
          </p:cNvPr>
          <p:cNvSpPr txBox="1"/>
          <p:nvPr/>
        </p:nvSpPr>
        <p:spPr>
          <a:xfrm>
            <a:off x="952233" y="1506022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21906-7F11-D0F0-A2C2-5666B0580A6E}"/>
              </a:ext>
            </a:extLst>
          </p:cNvPr>
          <p:cNvSpPr txBox="1"/>
          <p:nvPr/>
        </p:nvSpPr>
        <p:spPr>
          <a:xfrm>
            <a:off x="6489865" y="1460352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Excited</a:t>
            </a:r>
          </a:p>
        </p:txBody>
      </p:sp>
    </p:spTree>
    <p:extLst>
      <p:ext uri="{BB962C8B-B14F-4D97-AF65-F5344CB8AC3E}">
        <p14:creationId xmlns:p14="http://schemas.microsoft.com/office/powerpoint/2010/main" val="340739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535</Words>
  <Application>Microsoft Office PowerPoint</Application>
  <PresentationFormat>Widescreen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Implementing and running CO model in g-CTMQC code using OpenMOLCAS for electronic structure calculations</vt:lpstr>
      <vt:lpstr>Objectives</vt:lpstr>
      <vt:lpstr>Model and Choice of Method</vt:lpstr>
      <vt:lpstr>Electronic Structure calculations</vt:lpstr>
      <vt:lpstr>Adibatic PECs</vt:lpstr>
      <vt:lpstr>Adibatic PECs fitting</vt:lpstr>
      <vt:lpstr>NACs fitting</vt:lpstr>
      <vt:lpstr>Adiabatic to Diabatic Transformation</vt:lpstr>
      <vt:lpstr>Diabatic Potentials</vt:lpstr>
      <vt:lpstr>Nuclear Dynamics</vt:lpstr>
      <vt:lpstr>Phasespace</vt:lpstr>
      <vt:lpstr>Population Dynamics</vt:lpstr>
      <vt:lpstr>Conclusion</vt:lpstr>
      <vt:lpstr>Populations-Backup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and running CO model in g-CTMQC code using OpenMOLCAS for electronic structure calculations</dc:title>
  <dc:creator>Julian Stetzler</dc:creator>
  <cp:lastModifiedBy>Julian Stetzler</cp:lastModifiedBy>
  <cp:revision>5</cp:revision>
  <dcterms:created xsi:type="dcterms:W3CDTF">2022-07-21T04:57:57Z</dcterms:created>
  <dcterms:modified xsi:type="dcterms:W3CDTF">2022-07-21T06:29:57Z</dcterms:modified>
</cp:coreProperties>
</file>